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0AF4-FA7C-49C2-B6C8-4631BBA75234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7428-4919-444B-924D-E9388D3E2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0AF4-FA7C-49C2-B6C8-4631BBA75234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7428-4919-444B-924D-E9388D3E2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0AF4-FA7C-49C2-B6C8-4631BBA75234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7428-4919-444B-924D-E9388D3E2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0AF4-FA7C-49C2-B6C8-4631BBA75234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7428-4919-444B-924D-E9388D3E2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0AF4-FA7C-49C2-B6C8-4631BBA75234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7428-4919-444B-924D-E9388D3E2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0AF4-FA7C-49C2-B6C8-4631BBA75234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7428-4919-444B-924D-E9388D3E2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0AF4-FA7C-49C2-B6C8-4631BBA75234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7428-4919-444B-924D-E9388D3E2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0AF4-FA7C-49C2-B6C8-4631BBA75234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7428-4919-444B-924D-E9388D3E2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0AF4-FA7C-49C2-B6C8-4631BBA75234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7428-4919-444B-924D-E9388D3E2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0AF4-FA7C-49C2-B6C8-4631BBA75234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7428-4919-444B-924D-E9388D3E2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0AF4-FA7C-49C2-B6C8-4631BBA75234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7428-4919-444B-924D-E9388D3E2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30AF4-FA7C-49C2-B6C8-4631BBA75234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7428-4919-444B-924D-E9388D3E2A3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Crime 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C:\Documents and Settings\mrriley\Local Settings\Temporary Internet Files\Content.IE5\HTARZGED\MPj044090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667000"/>
            <a:ext cx="5181600" cy="3499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Crime Affect the General Public?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Monetary Costs</a:t>
            </a:r>
          </a:p>
          <a:p>
            <a:r>
              <a:rPr lang="en-US" dirty="0" smtClean="0"/>
              <a:t>1)  we spend up to </a:t>
            </a:r>
            <a:r>
              <a:rPr lang="en-US" b="1" u="sng" dirty="0" smtClean="0">
                <a:solidFill>
                  <a:srgbClr val="FFFF00"/>
                </a:solidFill>
              </a:rPr>
              <a:t>100 billion</a:t>
            </a:r>
            <a:r>
              <a:rPr lang="en-US" dirty="0" smtClean="0"/>
              <a:t> dollars a year in crime costs (federal, state, and local)</a:t>
            </a:r>
          </a:p>
          <a:p>
            <a:r>
              <a:rPr lang="en-US" dirty="0" smtClean="0"/>
              <a:t>2)  goes toward </a:t>
            </a:r>
            <a:r>
              <a:rPr lang="en-US" b="1" u="sng" dirty="0" smtClean="0">
                <a:solidFill>
                  <a:srgbClr val="FFFF00"/>
                </a:solidFill>
              </a:rPr>
              <a:t>law enforcement</a:t>
            </a:r>
            <a:r>
              <a:rPr lang="en-US" dirty="0" smtClean="0"/>
              <a:t>, maintenance of </a:t>
            </a:r>
            <a:r>
              <a:rPr lang="en-US" b="1" u="sng" dirty="0" smtClean="0">
                <a:solidFill>
                  <a:srgbClr val="FFFF00"/>
                </a:solidFill>
              </a:rPr>
              <a:t>prisons</a:t>
            </a:r>
            <a:r>
              <a:rPr lang="en-US" dirty="0" smtClean="0"/>
              <a:t>, court </a:t>
            </a:r>
            <a:r>
              <a:rPr lang="en-US" b="1" u="sng" dirty="0" smtClean="0">
                <a:solidFill>
                  <a:srgbClr val="FFFF00"/>
                </a:solidFill>
              </a:rPr>
              <a:t>fees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A non-victimized family of four pays on average </a:t>
            </a:r>
            <a:r>
              <a:rPr lang="en-US" b="1" u="sng" dirty="0" smtClean="0">
                <a:solidFill>
                  <a:srgbClr val="FFFF00"/>
                </a:solidFill>
              </a:rPr>
              <a:t>1,500</a:t>
            </a:r>
            <a:r>
              <a:rPr lang="en-US" dirty="0" smtClean="0"/>
              <a:t> dollars a year on crime taxes alone</a:t>
            </a:r>
            <a:endParaRPr lang="en-US" dirty="0"/>
          </a:p>
        </p:txBody>
      </p:sp>
      <p:pic>
        <p:nvPicPr>
          <p:cNvPr id="4098" name="Picture 2" descr="C:\Documents and Settings\mrriley\Local Settings\Temporary Internet Files\Content.IE5\PX3LMONC\MCj04396000000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362200"/>
            <a:ext cx="4114800" cy="2733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Is Crime?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Something one </a:t>
            </a:r>
            <a:r>
              <a:rPr lang="en-US" b="1" u="sng" dirty="0" smtClean="0">
                <a:solidFill>
                  <a:srgbClr val="FFFF00"/>
                </a:solidFill>
              </a:rPr>
              <a:t>does</a:t>
            </a:r>
            <a:r>
              <a:rPr lang="en-US" dirty="0" smtClean="0"/>
              <a:t> or </a:t>
            </a:r>
            <a:r>
              <a:rPr lang="en-US" b="1" u="sng" dirty="0" smtClean="0">
                <a:solidFill>
                  <a:srgbClr val="FFFF00"/>
                </a:solidFill>
              </a:rPr>
              <a:t>fails</a:t>
            </a:r>
            <a:r>
              <a:rPr lang="en-US" dirty="0" smtClean="0"/>
              <a:t> to do that is in </a:t>
            </a:r>
            <a:r>
              <a:rPr lang="en-US" b="1" u="sng" dirty="0" smtClean="0">
                <a:solidFill>
                  <a:srgbClr val="FFFF00"/>
                </a:solidFill>
              </a:rPr>
              <a:t>violation</a:t>
            </a:r>
            <a:r>
              <a:rPr lang="en-US" dirty="0" smtClean="0"/>
              <a:t> of the law</a:t>
            </a:r>
          </a:p>
          <a:p>
            <a:r>
              <a:rPr lang="en-US" dirty="0" smtClean="0"/>
              <a:t>It is also a </a:t>
            </a:r>
            <a:r>
              <a:rPr lang="en-US" b="1" u="sng" dirty="0" smtClean="0">
                <a:solidFill>
                  <a:srgbClr val="FFFF00"/>
                </a:solidFill>
              </a:rPr>
              <a:t>behavior</a:t>
            </a:r>
            <a:r>
              <a:rPr lang="en-US" dirty="0" smtClean="0"/>
              <a:t> for which the </a:t>
            </a:r>
            <a:r>
              <a:rPr lang="en-US" b="1" u="sng" dirty="0" smtClean="0">
                <a:solidFill>
                  <a:srgbClr val="FFFF00"/>
                </a:solidFill>
              </a:rPr>
              <a:t>government</a:t>
            </a:r>
            <a:r>
              <a:rPr lang="en-US" dirty="0" smtClean="0"/>
              <a:t> sets a </a:t>
            </a:r>
            <a:r>
              <a:rPr lang="en-US" b="1" u="sng" dirty="0" smtClean="0">
                <a:solidFill>
                  <a:srgbClr val="FFFF00"/>
                </a:solidFill>
              </a:rPr>
              <a:t>penalty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480px-Speed_Limit_55_sign_svg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00200"/>
            <a:ext cx="1609090" cy="2011363"/>
          </a:xfrm>
        </p:spPr>
      </p:pic>
      <p:pic>
        <p:nvPicPr>
          <p:cNvPr id="9" name="Picture 8" descr="750px-Mariju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962400"/>
            <a:ext cx="2800350" cy="224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is </a:t>
            </a:r>
            <a:r>
              <a:rPr lang="en-US" u="sng" dirty="0" smtClean="0"/>
              <a:t>Crime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86" y="1661359"/>
            <a:ext cx="517591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State Lawmakers Decide </a:t>
            </a:r>
            <a:r>
              <a:rPr lang="en-US" u="sng" dirty="0" smtClean="0"/>
              <a:t>What Constitutes a </a:t>
            </a:r>
            <a:r>
              <a:rPr lang="en-US" u="sng" dirty="0" smtClean="0"/>
              <a:t>Crime:</a:t>
            </a:r>
            <a:endParaRPr lang="en-US" u="sng" dirty="0" smtClean="0"/>
          </a:p>
          <a:p>
            <a:r>
              <a:rPr lang="en-US" dirty="0" smtClean="0"/>
              <a:t>1)  goal of criminal laws is to </a:t>
            </a:r>
            <a:r>
              <a:rPr lang="en-US" b="1" u="sng" dirty="0" smtClean="0">
                <a:solidFill>
                  <a:srgbClr val="FFFF00"/>
                </a:solidFill>
              </a:rPr>
              <a:t>protect</a:t>
            </a:r>
            <a:r>
              <a:rPr lang="en-US" dirty="0" smtClean="0"/>
              <a:t> the </a:t>
            </a:r>
            <a:r>
              <a:rPr lang="en-US" dirty="0" smtClean="0"/>
              <a:t>public (not severely penalize someone for breaking it)</a:t>
            </a:r>
            <a:endParaRPr lang="en-US" dirty="0" smtClean="0"/>
          </a:p>
          <a:p>
            <a:r>
              <a:rPr lang="en-US" dirty="0" smtClean="0"/>
              <a:t>2)  lawmakers base this on what is “right and proper for </a:t>
            </a:r>
            <a:r>
              <a:rPr lang="en-US" b="1" u="sng" dirty="0" smtClean="0">
                <a:solidFill>
                  <a:srgbClr val="FFFF00"/>
                </a:solidFill>
              </a:rPr>
              <a:t>orderly conduct</a:t>
            </a:r>
            <a:r>
              <a:rPr lang="en-US" dirty="0" smtClean="0"/>
              <a:t> in society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3) Napoleon had the foresight to create the Napoleonic Code of Laws in late 1700’s….the first of its kind.</a:t>
            </a:r>
            <a:endParaRPr lang="en-US" dirty="0"/>
          </a:p>
        </p:txBody>
      </p:sp>
      <p:pic>
        <p:nvPicPr>
          <p:cNvPr id="3074" name="Picture 2" descr="C:\Documents and Settings\mrriley\Local Settings\Temporary Internet Files\Content.IE5\PZS33T8E\MCj0287627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2678" y="2895600"/>
            <a:ext cx="2890322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53000" y="59068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Armed robbery presents a threat to safety and wealth in our society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Trying to Prevent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Crime is often </a:t>
            </a:r>
            <a:r>
              <a:rPr lang="en-US" b="1" u="sng" dirty="0" smtClean="0">
                <a:solidFill>
                  <a:srgbClr val="FFFF00"/>
                </a:solidFill>
              </a:rPr>
              <a:t>unpredictable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1)  no clear cut-way of determining </a:t>
            </a:r>
            <a:r>
              <a:rPr lang="en-US" b="1" u="sng" dirty="0" smtClean="0">
                <a:solidFill>
                  <a:srgbClr val="FFFF00"/>
                </a:solidFill>
              </a:rPr>
              <a:t>when</a:t>
            </a:r>
            <a:r>
              <a:rPr lang="en-US" dirty="0" smtClean="0"/>
              <a:t> crimes will </a:t>
            </a:r>
            <a:r>
              <a:rPr lang="en-US" dirty="0" smtClean="0"/>
              <a:t>occur</a:t>
            </a:r>
          </a:p>
          <a:p>
            <a:r>
              <a:rPr lang="en-US" dirty="0" smtClean="0"/>
              <a:t>2) cops can get </a:t>
            </a:r>
            <a:r>
              <a:rPr lang="en-US" b="1" u="sng" dirty="0" smtClean="0">
                <a:solidFill>
                  <a:srgbClr val="FFFF00"/>
                </a:solidFill>
              </a:rPr>
              <a:t>tips or they use informants</a:t>
            </a:r>
            <a:r>
              <a:rPr lang="en-US" dirty="0" smtClean="0"/>
              <a:t>, but many crimes are committed in the heat of the moment.</a:t>
            </a:r>
            <a:endParaRPr lang="en-US" dirty="0"/>
          </a:p>
        </p:txBody>
      </p:sp>
      <p:pic>
        <p:nvPicPr>
          <p:cNvPr id="5" name="Content Placeholder 4" descr="minority_report_b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1752600"/>
            <a:ext cx="4630715" cy="2971800"/>
          </a:xfrm>
        </p:spPr>
      </p:pic>
      <p:sp>
        <p:nvSpPr>
          <p:cNvPr id="6" name="TextBox 5"/>
          <p:cNvSpPr txBox="1"/>
          <p:nvPr/>
        </p:nvSpPr>
        <p:spPr>
          <a:xfrm>
            <a:off x="4267200" y="49530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we don’t have those freaky kids to tell us when/where crime will occur like Tom Cruise did in </a:t>
            </a:r>
            <a:r>
              <a:rPr lang="en-US" i="1" dirty="0" smtClean="0"/>
              <a:t>Minority Report</a:t>
            </a:r>
            <a:r>
              <a:rPr lang="en-US" dirty="0" smtClean="0"/>
              <a:t>, criminal acts remain unpredictable!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Crime Prevention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2)  We can try to </a:t>
            </a:r>
            <a:r>
              <a:rPr lang="en-US" b="1" u="sng" dirty="0" smtClean="0">
                <a:solidFill>
                  <a:srgbClr val="FFFF00"/>
                </a:solidFill>
              </a:rPr>
              <a:t>profile</a:t>
            </a:r>
            <a:r>
              <a:rPr lang="en-US" dirty="0" smtClean="0"/>
              <a:t> behaviors in individuals which may lead to criminal actions later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47244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novel/film </a:t>
            </a:r>
            <a:r>
              <a:rPr lang="en-US" i="1" dirty="0" smtClean="0"/>
              <a:t>The Silence of the Lambs</a:t>
            </a:r>
            <a:r>
              <a:rPr lang="en-US" dirty="0" smtClean="0"/>
              <a:t>, incarcerated serial killer Dr. Hannibal </a:t>
            </a:r>
            <a:r>
              <a:rPr lang="en-US" dirty="0" err="1" smtClean="0"/>
              <a:t>Lecter</a:t>
            </a:r>
            <a:r>
              <a:rPr lang="en-US" dirty="0" smtClean="0"/>
              <a:t> (above) is asked to give his analysis on how to  catch current serial killer</a:t>
            </a:r>
            <a:endParaRPr lang="en-US" dirty="0"/>
          </a:p>
        </p:txBody>
      </p:sp>
      <p:pic>
        <p:nvPicPr>
          <p:cNvPr id="10" name="Content Placeholder 9" descr="hannib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05000"/>
            <a:ext cx="4038600" cy="26267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Crime Prevention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/>
              <a:t>We may work in </a:t>
            </a:r>
            <a:r>
              <a:rPr lang="en-US" b="1" u="sng" dirty="0" smtClean="0">
                <a:solidFill>
                  <a:srgbClr val="FFFF00"/>
                </a:solidFill>
              </a:rPr>
              <a:t>prevention</a:t>
            </a:r>
            <a:r>
              <a:rPr lang="en-US" dirty="0" smtClean="0"/>
              <a:t> groups to stop crimes before they </a:t>
            </a:r>
            <a:r>
              <a:rPr lang="en-US" dirty="0" smtClean="0"/>
              <a:t>occur</a:t>
            </a:r>
          </a:p>
          <a:p>
            <a:r>
              <a:rPr lang="en-US" dirty="0" smtClean="0"/>
              <a:t>On a larger scale, our government spends a great deal of money on </a:t>
            </a:r>
            <a:r>
              <a:rPr lang="en-US" b="1" u="sng" dirty="0" smtClean="0">
                <a:solidFill>
                  <a:srgbClr val="FFFF00"/>
                </a:solidFill>
              </a:rPr>
              <a:t>task groups, border patrol, agencies</a:t>
            </a:r>
            <a:r>
              <a:rPr lang="en-US" dirty="0" smtClean="0"/>
              <a:t>, etc…</a:t>
            </a:r>
            <a:endParaRPr lang="en-US" dirty="0"/>
          </a:p>
        </p:txBody>
      </p:sp>
      <p:pic>
        <p:nvPicPr>
          <p:cNvPr id="5" name="Content Placeholder 4" descr="nwatch sign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1752600"/>
            <a:ext cx="2658378" cy="3505200"/>
          </a:xfrm>
        </p:spPr>
      </p:pic>
      <p:sp>
        <p:nvSpPr>
          <p:cNvPr id="6" name="TextBox 5"/>
          <p:cNvSpPr txBox="1"/>
          <p:nvPr/>
        </p:nvSpPr>
        <p:spPr>
          <a:xfrm>
            <a:off x="5257800" y="5486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Neighborhood Watch programs are often organized to help keep crime to a minimum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Crime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Crimes Often Go </a:t>
            </a:r>
            <a:r>
              <a:rPr lang="en-US" b="1" u="sng" dirty="0" smtClean="0">
                <a:solidFill>
                  <a:srgbClr val="FFFF00"/>
                </a:solidFill>
              </a:rPr>
              <a:t>Unreported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victims </a:t>
            </a:r>
            <a:r>
              <a:rPr lang="en-US" dirty="0" smtClean="0"/>
              <a:t>of crime don’t always </a:t>
            </a:r>
            <a:r>
              <a:rPr lang="en-US" b="1" u="sng" dirty="0" smtClean="0">
                <a:solidFill>
                  <a:srgbClr val="FFFF00"/>
                </a:solidFill>
              </a:rPr>
              <a:t>realize</a:t>
            </a:r>
            <a:r>
              <a:rPr lang="en-US" dirty="0" smtClean="0"/>
              <a:t> they’ve been </a:t>
            </a:r>
            <a:r>
              <a:rPr lang="en-US" dirty="0" smtClean="0"/>
              <a:t>victimized (i.e. </a:t>
            </a:r>
            <a:r>
              <a:rPr lang="en-US" b="1" u="sng" dirty="0" smtClean="0">
                <a:solidFill>
                  <a:srgbClr val="FFFF00"/>
                </a:solidFill>
              </a:rPr>
              <a:t>Identity Theft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increase of business activity on the internet/mobile phones has led to greater identity theft.</a:t>
            </a:r>
            <a:endParaRPr lang="en-US" dirty="0"/>
          </a:p>
        </p:txBody>
      </p:sp>
      <p:pic>
        <p:nvPicPr>
          <p:cNvPr id="5" name="Content Placeholder 4" descr="steal-c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524000"/>
            <a:ext cx="4038600" cy="4038600"/>
          </a:xfrm>
        </p:spPr>
      </p:pic>
      <p:sp>
        <p:nvSpPr>
          <p:cNvPr id="6" name="TextBox 5"/>
          <p:cNvSpPr txBox="1"/>
          <p:nvPr/>
        </p:nvSpPr>
        <p:spPr>
          <a:xfrm>
            <a:off x="4648200" y="5715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Making purchases online at unsecured websites can put you at risk for identity theft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Unreported Crime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Victims </a:t>
            </a:r>
            <a:r>
              <a:rPr lang="en-US" dirty="0" smtClean="0"/>
              <a:t>may face </a:t>
            </a:r>
            <a:r>
              <a:rPr lang="en-US" b="1" u="sng" dirty="0" smtClean="0">
                <a:solidFill>
                  <a:srgbClr val="FFFF00"/>
                </a:solidFill>
              </a:rPr>
              <a:t>fear</a:t>
            </a:r>
            <a:r>
              <a:rPr lang="en-US" dirty="0" smtClean="0"/>
              <a:t>, </a:t>
            </a:r>
            <a:r>
              <a:rPr lang="en-US" b="1" u="sng" dirty="0" smtClean="0">
                <a:solidFill>
                  <a:srgbClr val="FFFF00"/>
                </a:solidFill>
              </a:rPr>
              <a:t>intimidation</a:t>
            </a:r>
            <a:r>
              <a:rPr lang="en-US" dirty="0" smtClean="0"/>
              <a:t>, or </a:t>
            </a:r>
            <a:r>
              <a:rPr lang="en-US" b="1" u="sng" dirty="0" smtClean="0">
                <a:solidFill>
                  <a:srgbClr val="FFFF00"/>
                </a:solidFill>
              </a:rPr>
              <a:t>shame</a:t>
            </a:r>
            <a:r>
              <a:rPr lang="en-US" dirty="0" smtClean="0"/>
              <a:t> if they report a </a:t>
            </a:r>
            <a:r>
              <a:rPr lang="en-US" dirty="0" smtClean="0"/>
              <a:t>crime</a:t>
            </a:r>
          </a:p>
          <a:p>
            <a:r>
              <a:rPr lang="en-US" dirty="0" smtClean="0"/>
              <a:t>Therefore, many will not report the crime right away or perhaps never at all.</a:t>
            </a:r>
          </a:p>
          <a:p>
            <a:r>
              <a:rPr lang="en-US" dirty="0" smtClean="0"/>
              <a:t>Sometimes, they may not report the crime because they feel the cops won’t do anything or that they are </a:t>
            </a:r>
            <a:r>
              <a:rPr lang="en-US" b="1" u="sng" dirty="0" smtClean="0">
                <a:solidFill>
                  <a:srgbClr val="FFFF00"/>
                </a:solidFill>
              </a:rPr>
              <a:t>corrupt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 descr="gunpoin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1002" y="1295400"/>
            <a:ext cx="2169195" cy="2503368"/>
          </a:xfrm>
        </p:spPr>
      </p:pic>
      <p:sp>
        <p:nvSpPr>
          <p:cNvPr id="6" name="TextBox 5"/>
          <p:cNvSpPr txBox="1"/>
          <p:nvPr/>
        </p:nvSpPr>
        <p:spPr>
          <a:xfrm>
            <a:off x="4988257" y="3733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Victims are often threatened with future violence if they report a crime to the authorities</a:t>
            </a:r>
            <a:endParaRPr lang="en-US" dirty="0"/>
          </a:p>
        </p:txBody>
      </p:sp>
      <p:pic>
        <p:nvPicPr>
          <p:cNvPr id="7" name="Content Placeholder 6" descr="denzel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908929"/>
            <a:ext cx="1456066" cy="1924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57060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Denzel Washington plays a</a:t>
            </a:r>
          </a:p>
          <a:p>
            <a:r>
              <a:rPr lang="en-US" dirty="0"/>
              <a:t>c</a:t>
            </a:r>
            <a:r>
              <a:rPr lang="en-US" dirty="0" smtClean="0"/>
              <a:t>orrupt narcotics officer in </a:t>
            </a:r>
          </a:p>
          <a:p>
            <a:r>
              <a:rPr lang="en-US" i="1" dirty="0" smtClean="0"/>
              <a:t>Training Day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Crime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Especially high among </a:t>
            </a:r>
            <a:r>
              <a:rPr lang="en-US" b="1" u="sng" dirty="0" smtClean="0">
                <a:solidFill>
                  <a:srgbClr val="FFFF00"/>
                </a:solidFill>
              </a:rPr>
              <a:t>15-20</a:t>
            </a:r>
            <a:r>
              <a:rPr lang="en-US" dirty="0" smtClean="0"/>
              <a:t> year olds</a:t>
            </a:r>
          </a:p>
          <a:p>
            <a:endParaRPr lang="en-US" dirty="0"/>
          </a:p>
          <a:p>
            <a:r>
              <a:rPr lang="en-US" dirty="0" smtClean="0"/>
              <a:t>In recent years, males committed </a:t>
            </a:r>
            <a:r>
              <a:rPr lang="en-US" b="1" u="sng" dirty="0" smtClean="0">
                <a:solidFill>
                  <a:srgbClr val="FFFF00"/>
                </a:solidFill>
              </a:rPr>
              <a:t>4 times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as many crimes as females</a:t>
            </a:r>
          </a:p>
          <a:p>
            <a:endParaRPr lang="en-US" dirty="0"/>
          </a:p>
          <a:p>
            <a:r>
              <a:rPr lang="en-US" dirty="0" smtClean="0"/>
              <a:t>In over </a:t>
            </a:r>
            <a:r>
              <a:rPr lang="en-US" b="1" u="sng" dirty="0" smtClean="0">
                <a:solidFill>
                  <a:srgbClr val="FFFF00"/>
                </a:solidFill>
              </a:rPr>
              <a:t>half</a:t>
            </a:r>
            <a:r>
              <a:rPr lang="en-US" dirty="0" smtClean="0"/>
              <a:t> of all crimes committed in the US in 2007, the victim claimed to </a:t>
            </a:r>
            <a:r>
              <a:rPr lang="en-US" b="1" u="sng" dirty="0" smtClean="0">
                <a:solidFill>
                  <a:srgbClr val="FFFF00"/>
                </a:solidFill>
              </a:rPr>
              <a:t>know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the offender in some way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534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Crime In America</vt:lpstr>
      <vt:lpstr>What Is Crime?</vt:lpstr>
      <vt:lpstr>What is Crime</vt:lpstr>
      <vt:lpstr>Trying to Prevent Crime</vt:lpstr>
      <vt:lpstr>Crime Prevention</vt:lpstr>
      <vt:lpstr>Crime Prevention</vt:lpstr>
      <vt:lpstr>Preventing Crime (cont’d)</vt:lpstr>
      <vt:lpstr>Unreported Crime (cont’d)</vt:lpstr>
      <vt:lpstr>Comparing Crime Rates</vt:lpstr>
      <vt:lpstr>How Does Crime Affect the General Public?</vt:lpstr>
    </vt:vector>
  </TitlesOfParts>
  <Company>CBSD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In America</dc:title>
  <dc:creator>Matthew R. Riley</dc:creator>
  <cp:lastModifiedBy>JODONNELLY</cp:lastModifiedBy>
  <cp:revision>7</cp:revision>
  <dcterms:created xsi:type="dcterms:W3CDTF">2009-04-28T17:42:11Z</dcterms:created>
  <dcterms:modified xsi:type="dcterms:W3CDTF">2012-02-13T16:55:05Z</dcterms:modified>
</cp:coreProperties>
</file>